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7" r:id="rId2"/>
    <p:sldId id="450" r:id="rId3"/>
    <p:sldId id="461" r:id="rId4"/>
    <p:sldId id="457" r:id="rId5"/>
    <p:sldId id="431" r:id="rId6"/>
    <p:sldId id="418" r:id="rId7"/>
    <p:sldId id="436" r:id="rId8"/>
    <p:sldId id="437" r:id="rId9"/>
    <p:sldId id="455" r:id="rId10"/>
    <p:sldId id="462" r:id="rId11"/>
    <p:sldId id="410" r:id="rId12"/>
    <p:sldId id="449" r:id="rId13"/>
  </p:sldIdLst>
  <p:sldSz cx="9144000" cy="6858000" type="screen4x3"/>
  <p:notesSz cx="6881813" cy="10002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05" autoAdjust="0"/>
    <p:restoredTop sz="99799" autoAdjust="0"/>
  </p:normalViewPr>
  <p:slideViewPr>
    <p:cSldViewPr snapToGrid="0">
      <p:cViewPr varScale="1">
        <p:scale>
          <a:sx n="92" d="100"/>
          <a:sy n="92" d="100"/>
        </p:scale>
        <p:origin x="139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1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-2946" y="-96"/>
      </p:cViewPr>
      <p:guideLst>
        <p:guide orient="horz" pos="3150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409" cy="500702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765" y="0"/>
            <a:ext cx="2981409" cy="500702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45D0F68F-A62D-49A4-A86A-489824A11AC1}" type="datetimeFigureOut">
              <a:rPr lang="en-GB" smtClean="0"/>
              <a:t>24/10/2017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538"/>
            <a:ext cx="2981409" cy="500701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765" y="9500538"/>
            <a:ext cx="2981409" cy="500701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A7887468-E968-4815-ABA8-87EFD2E19F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613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6E2F45-D8CB-459E-959F-3B3FDA813C43}" type="datetimeFigureOut">
              <a:rPr lang="en-GB"/>
              <a:pPr>
                <a:defRPr/>
              </a:pPr>
              <a:t>24/10/2017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2213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51"/>
            <a:ext cx="5505450" cy="450127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AD663B-22D8-4BB6-B6D5-8FDF5BF5E8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2845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258A96-16F0-43F0-A214-C52498D65F2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973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258A96-16F0-43F0-A214-C52498D65F2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578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 userDrawn="1"/>
        </p:nvGrpSpPr>
        <p:grpSpPr bwMode="auto">
          <a:xfrm>
            <a:off x="0" y="-476250"/>
            <a:ext cx="9601200" cy="7334250"/>
            <a:chOff x="0" y="-457200"/>
            <a:chExt cx="9601200" cy="7334250"/>
          </a:xfrm>
        </p:grpSpPr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105400" cy="685800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>
                <a:latin typeface="Calibri" pitchFamily="34" charset="0"/>
              </a:endParaRPr>
            </a:p>
          </p:txBody>
        </p:sp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>
                <a:latin typeface="Calibri" pitchFamily="34" charset="0"/>
              </a:endParaRPr>
            </a:p>
          </p:txBody>
        </p:sp>
        <p:pic>
          <p:nvPicPr>
            <p:cNvPr id="10" name="Picture 3" descr="Logo v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18413" y="-1588"/>
              <a:ext cx="1524000" cy="1143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Line 4"/>
            <p:cNvSpPr>
              <a:spLocks noChangeShapeType="1"/>
            </p:cNvSpPr>
            <p:nvPr/>
          </p:nvSpPr>
          <p:spPr bwMode="auto">
            <a:xfrm flipH="1">
              <a:off x="7620000" y="1143000"/>
              <a:ext cx="15240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V="1">
              <a:off x="7620000" y="457200"/>
              <a:ext cx="0" cy="6858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 flipV="1">
              <a:off x="0" y="457200"/>
              <a:ext cx="763428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7315200" y="-457200"/>
              <a:ext cx="2286000" cy="1905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>
                <a:latin typeface="Calibri" pitchFamily="34" charset="0"/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>
                <a:latin typeface="Calibri" pitchFamily="34" charset="0"/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V="1">
              <a:off x="0" y="457200"/>
              <a:ext cx="731520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17884" y="6343650"/>
              <a:ext cx="9144000" cy="533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dirty="0">
                <a:latin typeface="Corbel" pitchFamily="34" charset="0"/>
              </a:endParaRPr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0" y="6324600"/>
              <a:ext cx="9144000" cy="0"/>
            </a:xfrm>
            <a:prstGeom prst="line">
              <a:avLst/>
            </a:prstGeom>
            <a:noFill/>
            <a:ln w="476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9" name="Picture 2" descr="BGPF Logo Fina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1263" y="93663"/>
              <a:ext cx="1524000" cy="98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 July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Bury GP Federation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D17C9-2234-483F-86A7-7CE38022F9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457200"/>
            <a:ext cx="8280000" cy="430560"/>
          </a:xfrm>
        </p:spPr>
        <p:txBody>
          <a:bodyPr anchor="t" anchorCtr="0"/>
          <a:lstStyle>
            <a:lvl1pPr algn="l">
              <a:defRPr sz="24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57200" y="171450"/>
            <a:ext cx="8280000" cy="6134100"/>
            <a:chOff x="457200" y="171450"/>
            <a:chExt cx="8280000" cy="6134100"/>
          </a:xfrm>
        </p:grpSpPr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V="1">
              <a:off x="457200" y="914400"/>
              <a:ext cx="828000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457200" y="6305550"/>
              <a:ext cx="828000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9" name="Picture 2" descr="BGPF Logo Fina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08889" y="171450"/>
              <a:ext cx="1118447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075765"/>
            <a:ext cx="8280000" cy="5161547"/>
          </a:xfrm>
        </p:spPr>
        <p:txBody>
          <a:bodyPr/>
          <a:lstStyle>
            <a:lvl1pPr>
              <a:spcBef>
                <a:spcPts val="400"/>
              </a:spcBef>
              <a:buClr>
                <a:srgbClr val="008000"/>
              </a:buClr>
              <a:defRPr sz="2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spcBef>
                <a:spcPts val="350"/>
              </a:spcBef>
              <a:buClr>
                <a:srgbClr val="008000"/>
              </a:buClr>
              <a:defRPr sz="20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>
              <a:spcBef>
                <a:spcPts val="300"/>
              </a:spcBef>
              <a:buClr>
                <a:srgbClr val="008000"/>
              </a:buClr>
              <a:defRPr sz="20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spcBef>
                <a:spcPts val="300"/>
              </a:spcBef>
              <a:buClr>
                <a:srgbClr val="008000"/>
              </a:buClr>
              <a:defRPr sz="20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>
              <a:spcBef>
                <a:spcPts val="300"/>
              </a:spcBef>
              <a:buClr>
                <a:srgbClr val="008000"/>
              </a:buClr>
              <a:defRPr sz="20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1 July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49400" y="6356350"/>
            <a:ext cx="28956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GB" smtClean="0"/>
              <a:t>Bury GP Federation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603600" y="6356350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BFFBD5FC-06D3-441A-A7C9-54CF9F6D6BA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 July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Bury GP Federation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814C1-9154-4793-803C-B44B2B674D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57200" y="171450"/>
            <a:ext cx="8280000" cy="6134100"/>
            <a:chOff x="457200" y="171450"/>
            <a:chExt cx="8280000" cy="6134100"/>
          </a:xfrm>
        </p:grpSpPr>
        <p:sp>
          <p:nvSpPr>
            <p:cNvPr id="20" name="Line 9"/>
            <p:cNvSpPr>
              <a:spLocks noChangeShapeType="1"/>
            </p:cNvSpPr>
            <p:nvPr/>
          </p:nvSpPr>
          <p:spPr bwMode="auto">
            <a:xfrm flipV="1">
              <a:off x="457200" y="914400"/>
              <a:ext cx="828000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457200" y="6305550"/>
              <a:ext cx="828000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22" name="Picture 2" descr="BGPF Logo Fina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08889" y="171450"/>
              <a:ext cx="1118447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024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64254"/>
            <a:ext cx="4040188" cy="4361909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4024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64254"/>
            <a:ext cx="4041775" cy="4361909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 July 2015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Bury GP Federation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AFF63-BACF-4C7F-A2F8-93F14724D2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57200" y="171450"/>
            <a:ext cx="8280000" cy="6134100"/>
            <a:chOff x="457200" y="171450"/>
            <a:chExt cx="8280000" cy="6134100"/>
          </a:xfrm>
        </p:grpSpPr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V="1">
              <a:off x="457200" y="914400"/>
              <a:ext cx="828000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>
              <a:off x="457200" y="6305550"/>
              <a:ext cx="828000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26" name="Picture 2" descr="BGPF Logo Fina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08889" y="171450"/>
              <a:ext cx="1118447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80000" cy="430560"/>
          </a:xfrm>
        </p:spPr>
        <p:txBody>
          <a:bodyPr anchor="t" anchorCtr="0"/>
          <a:lstStyle>
            <a:lvl1pPr algn="l">
              <a:defRPr sz="24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 July 2015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Bury GP Federation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7E82C-9F73-4141-A343-56637E6DBF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0" y="171450"/>
            <a:ext cx="8280000" cy="6134100"/>
            <a:chOff x="457200" y="171450"/>
            <a:chExt cx="8280000" cy="6134100"/>
          </a:xfrm>
        </p:grpSpPr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V="1">
              <a:off x="457200" y="914400"/>
              <a:ext cx="828000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457200" y="6305550"/>
              <a:ext cx="828000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21" name="Picture 2" descr="BGPF Logo Fina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08889" y="171450"/>
              <a:ext cx="1118447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80000" cy="430560"/>
          </a:xfrm>
        </p:spPr>
        <p:txBody>
          <a:bodyPr anchor="t" anchorCtr="0"/>
          <a:lstStyle>
            <a:lvl1pPr algn="l">
              <a:defRPr sz="24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11219"/>
            <a:ext cx="5111750" cy="5114944"/>
          </a:xfr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32734"/>
            <a:ext cx="3008313" cy="509343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 July 2015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Bury GP Federation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4F7C8-42A2-401E-82B6-C738A20482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457200" y="171450"/>
            <a:ext cx="8280000" cy="6134100"/>
            <a:chOff x="457200" y="171450"/>
            <a:chExt cx="8280000" cy="6134100"/>
          </a:xfrm>
        </p:grpSpPr>
        <p:sp>
          <p:nvSpPr>
            <p:cNvPr id="21" name="Line 9"/>
            <p:cNvSpPr>
              <a:spLocks noChangeShapeType="1"/>
            </p:cNvSpPr>
            <p:nvPr/>
          </p:nvSpPr>
          <p:spPr bwMode="auto">
            <a:xfrm flipV="1">
              <a:off x="457200" y="914400"/>
              <a:ext cx="828000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>
              <a:off x="457200" y="6305550"/>
              <a:ext cx="828000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23" name="Picture 2" descr="BGPF Logo Fina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08889" y="171450"/>
              <a:ext cx="1118447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itle 1"/>
          <p:cNvSpPr txBox="1">
            <a:spLocks/>
          </p:cNvSpPr>
          <p:nvPr userDrawn="1"/>
        </p:nvSpPr>
        <p:spPr bwMode="auto">
          <a:xfrm>
            <a:off x="457200" y="457200"/>
            <a:ext cx="8280000" cy="43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 July 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Bury GP Federation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B3869-F76A-42B9-873E-76B6BFA5EB1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57200" y="171450"/>
            <a:ext cx="8280000" cy="6134100"/>
            <a:chOff x="457200" y="171450"/>
            <a:chExt cx="8280000" cy="6134100"/>
          </a:xfrm>
        </p:grpSpPr>
        <p:sp>
          <p:nvSpPr>
            <p:cNvPr id="20" name="Line 9"/>
            <p:cNvSpPr>
              <a:spLocks noChangeShapeType="1"/>
            </p:cNvSpPr>
            <p:nvPr/>
          </p:nvSpPr>
          <p:spPr bwMode="auto">
            <a:xfrm flipV="1">
              <a:off x="457200" y="914400"/>
              <a:ext cx="828000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457200" y="6305550"/>
              <a:ext cx="828000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22" name="Picture 2" descr="BGPF Logo Fina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08889" y="171450"/>
              <a:ext cx="1118447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80000" cy="430560"/>
          </a:xfrm>
        </p:spPr>
        <p:txBody>
          <a:bodyPr anchor="t" anchorCtr="0"/>
          <a:lstStyle>
            <a:lvl1pPr algn="l">
              <a:defRPr sz="24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49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1 July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Bury GP Federation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CB3869-F76A-42B9-873E-76B6BFA5EB1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5" r:id="rId4"/>
    <p:sldLayoutId id="2147483654" r:id="rId5"/>
    <p:sldLayoutId id="2147483652" r:id="rId6"/>
    <p:sldLayoutId id="2147483660" r:id="rId7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johnboyington@burygpfederation.co.uk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2"/>
          <p:cNvGrpSpPr>
            <a:grpSpLocks/>
          </p:cNvGrpSpPr>
          <p:nvPr/>
        </p:nvGrpSpPr>
        <p:grpSpPr bwMode="auto">
          <a:xfrm>
            <a:off x="0" y="-476250"/>
            <a:ext cx="9601200" cy="7334250"/>
            <a:chOff x="0" y="-457200"/>
            <a:chExt cx="9601200" cy="7334250"/>
          </a:xfrm>
        </p:grpSpPr>
        <p:sp>
          <p:nvSpPr>
            <p:cNvPr id="14339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105400" cy="685800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>
                <a:latin typeface="Calibri" pitchFamily="34" charset="0"/>
              </a:endParaRPr>
            </a:p>
          </p:txBody>
        </p:sp>
        <p:sp>
          <p:nvSpPr>
            <p:cNvPr id="1434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>
                <a:latin typeface="Calibri" pitchFamily="34" charset="0"/>
              </a:endParaRPr>
            </a:p>
          </p:txBody>
        </p:sp>
        <p:pic>
          <p:nvPicPr>
            <p:cNvPr id="14341" name="Picture 3" descr="Logo v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18413" y="-1588"/>
              <a:ext cx="1524000" cy="1143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2" name="Line 4"/>
            <p:cNvSpPr>
              <a:spLocks noChangeShapeType="1"/>
            </p:cNvSpPr>
            <p:nvPr/>
          </p:nvSpPr>
          <p:spPr bwMode="auto">
            <a:xfrm flipH="1">
              <a:off x="7620000" y="1143000"/>
              <a:ext cx="15240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43" name="Line 5"/>
            <p:cNvSpPr>
              <a:spLocks noChangeShapeType="1"/>
            </p:cNvSpPr>
            <p:nvPr/>
          </p:nvSpPr>
          <p:spPr bwMode="auto">
            <a:xfrm flipV="1">
              <a:off x="7620000" y="457200"/>
              <a:ext cx="0" cy="6858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44" name="Line 6"/>
            <p:cNvSpPr>
              <a:spLocks noChangeShapeType="1"/>
            </p:cNvSpPr>
            <p:nvPr/>
          </p:nvSpPr>
          <p:spPr bwMode="auto">
            <a:xfrm flipV="1">
              <a:off x="0" y="457200"/>
              <a:ext cx="763428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45" name="Oval 7"/>
            <p:cNvSpPr>
              <a:spLocks noChangeArrowheads="1"/>
            </p:cNvSpPr>
            <p:nvPr/>
          </p:nvSpPr>
          <p:spPr bwMode="auto">
            <a:xfrm>
              <a:off x="7315200" y="-457200"/>
              <a:ext cx="2286000" cy="1905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>
                <a:latin typeface="Calibri" pitchFamily="34" charset="0"/>
              </a:endParaRPr>
            </a:p>
          </p:txBody>
        </p:sp>
        <p:sp>
          <p:nvSpPr>
            <p:cNvPr id="14346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>
                <a:latin typeface="Calibri" pitchFamily="34" charset="0"/>
              </a:endParaRPr>
            </a:p>
          </p:txBody>
        </p:sp>
        <p:sp>
          <p:nvSpPr>
            <p:cNvPr id="14347" name="Line 9"/>
            <p:cNvSpPr>
              <a:spLocks noChangeShapeType="1"/>
            </p:cNvSpPr>
            <p:nvPr/>
          </p:nvSpPr>
          <p:spPr bwMode="auto">
            <a:xfrm flipV="1">
              <a:off x="0" y="457200"/>
              <a:ext cx="731520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48" name="Rectangle 11"/>
            <p:cNvSpPr>
              <a:spLocks noChangeArrowheads="1"/>
            </p:cNvSpPr>
            <p:nvPr/>
          </p:nvSpPr>
          <p:spPr bwMode="auto">
            <a:xfrm>
              <a:off x="17884" y="6343650"/>
              <a:ext cx="9144000" cy="533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dirty="0">
                <a:latin typeface="Corbel" pitchFamily="34" charset="0"/>
              </a:endParaRPr>
            </a:p>
          </p:txBody>
        </p:sp>
        <p:sp>
          <p:nvSpPr>
            <p:cNvPr id="14349" name="Line 12"/>
            <p:cNvSpPr>
              <a:spLocks noChangeShapeType="1"/>
            </p:cNvSpPr>
            <p:nvPr/>
          </p:nvSpPr>
          <p:spPr bwMode="auto">
            <a:xfrm>
              <a:off x="0" y="6324600"/>
              <a:ext cx="9144000" cy="0"/>
            </a:xfrm>
            <a:prstGeom prst="line">
              <a:avLst/>
            </a:prstGeom>
            <a:noFill/>
            <a:ln w="476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4350" name="Picture 2" descr="BGPF Logo Fina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61263" y="93663"/>
              <a:ext cx="1524000" cy="98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930" y="1643748"/>
            <a:ext cx="7772400" cy="1470025"/>
          </a:xfrm>
        </p:spPr>
        <p:txBody>
          <a:bodyPr/>
          <a:lstStyle/>
          <a:p>
            <a:r>
              <a:rPr lang="en-US" b="1" dirty="0" smtClean="0"/>
              <a:t>Bury GP Federation 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7861" y="3015028"/>
            <a:ext cx="6400800" cy="2220186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Building a GP Federation and </a:t>
            </a:r>
            <a:r>
              <a:rPr lang="en-US" b="1" smtClean="0">
                <a:solidFill>
                  <a:schemeClr val="tx1"/>
                </a:solidFill>
              </a:rPr>
              <a:t>delivering change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Sheffield Primary Care Development Event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26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 October  2017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FYFV &amp; Partnerships in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Developing more locally commissioned services</a:t>
            </a:r>
          </a:p>
          <a:p>
            <a:endParaRPr lang="en-GB" dirty="0"/>
          </a:p>
          <a:p>
            <a:r>
              <a:rPr lang="en-GB" dirty="0" smtClean="0"/>
              <a:t>Developing more integrated approach to services through our Locality Care Organisation (equivalent of Sheffield  Accountable Care Partnership)</a:t>
            </a:r>
          </a:p>
          <a:p>
            <a:endParaRPr lang="en-GB" dirty="0"/>
          </a:p>
          <a:p>
            <a:r>
              <a:rPr lang="en-GB" dirty="0" smtClean="0"/>
              <a:t>Delivering into localities and neighbourhoods but necessary for these to be organisational entities</a:t>
            </a:r>
          </a:p>
          <a:p>
            <a:endParaRPr lang="en-GB" dirty="0"/>
          </a:p>
          <a:p>
            <a:r>
              <a:rPr lang="en-GB" i="1" dirty="0" smtClean="0"/>
              <a:t>Federation shareholders delegated authority to negotiate local services on their behalf </a:t>
            </a:r>
            <a:r>
              <a:rPr lang="mr-IN" i="1" dirty="0" smtClean="0"/>
              <a:t>–</a:t>
            </a:r>
            <a:r>
              <a:rPr lang="en-GB" i="1" dirty="0" smtClean="0"/>
              <a:t> commissioners agree only to negotiate with Federation and not individual practices</a:t>
            </a:r>
          </a:p>
          <a:p>
            <a:endParaRPr lang="en-GB" i="1" dirty="0"/>
          </a:p>
          <a:p>
            <a:r>
              <a:rPr lang="en-GB" i="1" dirty="0" smtClean="0"/>
              <a:t> Shareholders agreed power to expel others not actively engaging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Bury GP Federation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BD5FC-06D3-441A-A7C9-54CF9F6D6BA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09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we’ve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0495"/>
            <a:ext cx="8280000" cy="528681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It’s a Company not a practice!</a:t>
            </a:r>
            <a:endParaRPr lang="en-US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Shareholders own but don’t do </a:t>
            </a:r>
            <a:r>
              <a:rPr lang="en-US" sz="2200" smtClean="0"/>
              <a:t>day-to-day </a:t>
            </a:r>
            <a:r>
              <a:rPr lang="en-US" sz="2200" smtClean="0"/>
              <a:t>running</a:t>
            </a:r>
            <a:endParaRPr lang="en-US" sz="22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On going active engagement and communication with shareholders vital, but</a:t>
            </a:r>
            <a:endParaRPr lang="en-US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EVERYONE knows how to do it better, you need tough skin</a:t>
            </a:r>
            <a:endParaRPr lang="en-US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Nationally there is a real appetite to support change</a:t>
            </a:r>
            <a:endParaRPr lang="en-US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What we’re doing is only a start.  We need to extend the range of available services significantly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The purpose and direction of the Federation will need to adapt over time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There really is competition for your services out there</a:t>
            </a:r>
            <a:endParaRPr lang="en-US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Size does matter!!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BD5FC-06D3-441A-A7C9-54CF9F6D6BA4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Bury GP Federation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6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2"/>
          <p:cNvGrpSpPr>
            <a:grpSpLocks/>
          </p:cNvGrpSpPr>
          <p:nvPr/>
        </p:nvGrpSpPr>
        <p:grpSpPr bwMode="auto">
          <a:xfrm>
            <a:off x="0" y="-476250"/>
            <a:ext cx="9601200" cy="7334250"/>
            <a:chOff x="0" y="-457200"/>
            <a:chExt cx="9601200" cy="7334250"/>
          </a:xfrm>
        </p:grpSpPr>
        <p:sp>
          <p:nvSpPr>
            <p:cNvPr id="14339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105400" cy="685800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>
                <a:latin typeface="Calibri" pitchFamily="34" charset="0"/>
              </a:endParaRPr>
            </a:p>
          </p:txBody>
        </p:sp>
        <p:sp>
          <p:nvSpPr>
            <p:cNvPr id="1434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>
                <a:latin typeface="Calibri" pitchFamily="34" charset="0"/>
              </a:endParaRPr>
            </a:p>
          </p:txBody>
        </p:sp>
        <p:pic>
          <p:nvPicPr>
            <p:cNvPr id="14341" name="Picture 3" descr="Logo v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18413" y="-1588"/>
              <a:ext cx="1524000" cy="1143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2" name="Line 4"/>
            <p:cNvSpPr>
              <a:spLocks noChangeShapeType="1"/>
            </p:cNvSpPr>
            <p:nvPr/>
          </p:nvSpPr>
          <p:spPr bwMode="auto">
            <a:xfrm flipH="1">
              <a:off x="7620000" y="1143000"/>
              <a:ext cx="15240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43" name="Line 5"/>
            <p:cNvSpPr>
              <a:spLocks noChangeShapeType="1"/>
            </p:cNvSpPr>
            <p:nvPr/>
          </p:nvSpPr>
          <p:spPr bwMode="auto">
            <a:xfrm flipV="1">
              <a:off x="7620000" y="457200"/>
              <a:ext cx="0" cy="6858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44" name="Line 6"/>
            <p:cNvSpPr>
              <a:spLocks noChangeShapeType="1"/>
            </p:cNvSpPr>
            <p:nvPr/>
          </p:nvSpPr>
          <p:spPr bwMode="auto">
            <a:xfrm flipV="1">
              <a:off x="0" y="457200"/>
              <a:ext cx="763428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45" name="Oval 7"/>
            <p:cNvSpPr>
              <a:spLocks noChangeArrowheads="1"/>
            </p:cNvSpPr>
            <p:nvPr/>
          </p:nvSpPr>
          <p:spPr bwMode="auto">
            <a:xfrm>
              <a:off x="7315200" y="-457200"/>
              <a:ext cx="2286000" cy="1905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>
                <a:latin typeface="Calibri" pitchFamily="34" charset="0"/>
              </a:endParaRPr>
            </a:p>
          </p:txBody>
        </p:sp>
        <p:sp>
          <p:nvSpPr>
            <p:cNvPr id="14346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>
                <a:latin typeface="Calibri" pitchFamily="34" charset="0"/>
              </a:endParaRPr>
            </a:p>
          </p:txBody>
        </p:sp>
        <p:sp>
          <p:nvSpPr>
            <p:cNvPr id="14347" name="Line 9"/>
            <p:cNvSpPr>
              <a:spLocks noChangeShapeType="1"/>
            </p:cNvSpPr>
            <p:nvPr/>
          </p:nvSpPr>
          <p:spPr bwMode="auto">
            <a:xfrm flipV="1">
              <a:off x="0" y="457200"/>
              <a:ext cx="731520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48" name="Rectangle 11"/>
            <p:cNvSpPr>
              <a:spLocks noChangeArrowheads="1"/>
            </p:cNvSpPr>
            <p:nvPr/>
          </p:nvSpPr>
          <p:spPr bwMode="auto">
            <a:xfrm>
              <a:off x="17884" y="6343650"/>
              <a:ext cx="9144000" cy="533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dirty="0">
                <a:latin typeface="Corbel" pitchFamily="34" charset="0"/>
              </a:endParaRPr>
            </a:p>
          </p:txBody>
        </p:sp>
        <p:sp>
          <p:nvSpPr>
            <p:cNvPr id="14349" name="Line 12"/>
            <p:cNvSpPr>
              <a:spLocks noChangeShapeType="1"/>
            </p:cNvSpPr>
            <p:nvPr/>
          </p:nvSpPr>
          <p:spPr bwMode="auto">
            <a:xfrm>
              <a:off x="0" y="6324600"/>
              <a:ext cx="9144000" cy="0"/>
            </a:xfrm>
            <a:prstGeom prst="line">
              <a:avLst/>
            </a:prstGeom>
            <a:noFill/>
            <a:ln w="476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4350" name="Picture 2" descr="BGPF Logo Fina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61263" y="93663"/>
              <a:ext cx="1524000" cy="98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Bury GP Federation 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049" y="3909940"/>
            <a:ext cx="7881151" cy="175260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hlinkClick r:id="rId5"/>
              </a:rPr>
              <a:t>m.clayton@burygpfederation.co.uk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0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Bury GP </a:t>
            </a:r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Federation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A brief history and our current approach</a:t>
            </a:r>
          </a:p>
          <a:p>
            <a:pPr algn="ctr"/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3200" b="1" i="1" dirty="0" smtClean="0">
                <a:solidFill>
                  <a:schemeClr val="bg1">
                    <a:lumMod val="50000"/>
                  </a:schemeClr>
                </a:solidFill>
              </a:rPr>
              <a:t>Martin Clayton</a:t>
            </a:r>
          </a:p>
          <a:p>
            <a:pPr algn="ctr"/>
            <a:r>
              <a:rPr lang="en-US" sz="3200" b="1" i="1" dirty="0" smtClean="0">
                <a:solidFill>
                  <a:schemeClr val="bg1">
                    <a:lumMod val="50000"/>
                  </a:schemeClr>
                </a:solidFill>
              </a:rPr>
              <a:t>Chief Executive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814C1-9154-4793-803C-B44B2B674D81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Bury GP Federation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65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Bury – Greater Manchester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BD5FC-06D3-441A-A7C9-54CF9F6D6BA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idx="1"/>
          </p:nvPr>
        </p:nvSpPr>
        <p:spPr>
          <a:xfrm>
            <a:off x="1175085" y="1590605"/>
            <a:ext cx="6730032" cy="4000253"/>
          </a:xfrm>
        </p:spPr>
        <p:txBody>
          <a:bodyPr/>
          <a:lstStyle/>
          <a:p>
            <a:pPr marL="0" indent="0" algn="l" eaLnBrk="1" hangingPunct="1">
              <a:lnSpc>
                <a:spcPct val="90000"/>
              </a:lnSpc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GB" sz="2800" dirty="0">
              <a:solidFill>
                <a:srgbClr val="7F7F7F"/>
              </a:solidFill>
            </a:endParaRPr>
          </a:p>
          <a:p>
            <a:pPr marL="0" indent="0" algn="l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00" y="1511300"/>
            <a:ext cx="21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Bury GP Federation</a:t>
            </a:r>
            <a:endParaRPr lang="en-GB" dirty="0"/>
          </a:p>
        </p:txBody>
      </p:sp>
      <p:pic>
        <p:nvPicPr>
          <p:cNvPr id="13" name="Picture 12" descr="2000px-Greater_Manchester_UK_locator_map_2010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57" y="1507156"/>
            <a:ext cx="3409260" cy="4138841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785" y="1978390"/>
            <a:ext cx="5148032" cy="394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85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4234"/>
            <a:ext cx="8280000" cy="430560"/>
          </a:xfrm>
        </p:spPr>
        <p:txBody>
          <a:bodyPr/>
          <a:lstStyle/>
          <a:p>
            <a:r>
              <a:rPr lang="en-GB" dirty="0" smtClean="0"/>
              <a:t>Bury – Greater Manchester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BD5FC-06D3-441A-A7C9-54CF9F6D6BA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idx="1"/>
          </p:nvPr>
        </p:nvSpPr>
        <p:spPr>
          <a:xfrm>
            <a:off x="1175085" y="1590605"/>
            <a:ext cx="6730032" cy="4000253"/>
          </a:xfrm>
        </p:spPr>
        <p:txBody>
          <a:bodyPr/>
          <a:lstStyle/>
          <a:p>
            <a:pPr marL="0" indent="0" algn="l" eaLnBrk="1" hangingPunct="1">
              <a:lnSpc>
                <a:spcPct val="90000"/>
              </a:lnSpc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GB" sz="2800" dirty="0">
              <a:solidFill>
                <a:srgbClr val="7F7F7F"/>
              </a:solidFill>
            </a:endParaRPr>
          </a:p>
          <a:p>
            <a:pPr marL="0" indent="0" algn="l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00" y="1511300"/>
            <a:ext cx="21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Bury GP Federation</a:t>
            </a:r>
            <a:endParaRPr lang="en-GB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1" y="1372888"/>
            <a:ext cx="4286901" cy="428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2399" y="1372886"/>
            <a:ext cx="3692286" cy="418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000"/>
              </a:buClr>
              <a:buFont typeface="Arial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200,000 population</a:t>
            </a:r>
          </a:p>
          <a:p>
            <a:pPr marL="285750" indent="-285750">
              <a:buClr>
                <a:srgbClr val="008000"/>
              </a:buClr>
              <a:buFont typeface="Arial"/>
              <a:buChar char="•"/>
            </a:pP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Clr>
                <a:srgbClr val="008000"/>
              </a:buClr>
              <a:buFont typeface="Arial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30 GP practices</a:t>
            </a:r>
          </a:p>
          <a:p>
            <a:pPr marL="285750" indent="-285750">
              <a:buClr>
                <a:srgbClr val="008000"/>
              </a:buClr>
              <a:buFont typeface="Arial"/>
              <a:buChar char="•"/>
            </a:pP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Clr>
                <a:srgbClr val="008000"/>
              </a:buClr>
              <a:buFont typeface="Arial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3 large Primary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are Centres</a:t>
            </a:r>
          </a:p>
          <a:p>
            <a:pPr marL="285750" indent="-285750">
              <a:buClr>
                <a:srgbClr val="008000"/>
              </a:buClr>
              <a:buFont typeface="Arial"/>
              <a:buChar char="•"/>
            </a:pP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Clr>
                <a:srgbClr val="008000"/>
              </a:buClr>
              <a:buFont typeface="Arial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Surrounded by acute hospitals</a:t>
            </a:r>
            <a:endParaRPr lang="en-US" sz="3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5591" y="3483701"/>
            <a:ext cx="243245" cy="21383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15591" y="4873749"/>
            <a:ext cx="261785" cy="24044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Federate? </a:t>
            </a:r>
            <a:r>
              <a:rPr lang="en-GB" b="0" dirty="0" smtClean="0"/>
              <a:t>What are the issues Primary Care face</a:t>
            </a:r>
            <a:endParaRPr lang="en-US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Bury GP Federation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BD5FC-06D3-441A-A7C9-54CF9F6D6BA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eaLnBrk="1" hangingPunct="1">
              <a:lnSpc>
                <a:spcPct val="90000"/>
              </a:lnSpc>
              <a:buNone/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New </a:t>
            </a:r>
            <a:r>
              <a:rPr lang="en-GB" sz="2400" dirty="0"/>
              <a:t>contract </a:t>
            </a:r>
            <a:r>
              <a:rPr lang="en-GB" sz="2400" dirty="0" smtClean="0"/>
              <a:t>demands</a:t>
            </a:r>
            <a:endParaRPr lang="en-GB" sz="2400" dirty="0"/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Increased integration with other providers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“Corner shop” </a:t>
            </a:r>
            <a:r>
              <a:rPr lang="en-GB" sz="2400" dirty="0"/>
              <a:t>model has to change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Move care &amp; new services into the community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Keep patients out of hospital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Commission </a:t>
            </a:r>
            <a:r>
              <a:rPr lang="en-GB" sz="2400" dirty="0"/>
              <a:t>from </a:t>
            </a:r>
            <a:r>
              <a:rPr lang="en-GB" sz="2400" dirty="0" smtClean="0"/>
              <a:t>one provider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Keep funding within Primary Care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3200" dirty="0"/>
              <a:t>Everyone doing everything</a:t>
            </a:r>
            <a:r>
              <a:rPr lang="en-US" sz="3200" dirty="0" smtClean="0"/>
              <a:t>! – </a:t>
            </a:r>
            <a:r>
              <a:rPr lang="en-US" sz="2400" dirty="0" smtClean="0"/>
              <a:t>not sustainable</a:t>
            </a:r>
            <a:endParaRPr lang="en-US" sz="2400" dirty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GB" sz="2800" dirty="0"/>
          </a:p>
          <a:p>
            <a:pPr marL="342900" indent="-342900" algn="l">
              <a:buFont typeface="Arial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343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382" y="405717"/>
            <a:ext cx="8280000" cy="430560"/>
          </a:xfrm>
        </p:spPr>
        <p:txBody>
          <a:bodyPr/>
          <a:lstStyle/>
          <a:p>
            <a:r>
              <a:rPr lang="en-GB" dirty="0" smtClean="0"/>
              <a:t>What?  </a:t>
            </a:r>
            <a:r>
              <a:rPr lang="en-GB" b="0" dirty="0" smtClean="0"/>
              <a:t>Original intention</a:t>
            </a:r>
            <a:r>
              <a:rPr lang="en-GB" dirty="0" smtClean="0"/>
              <a:t>s -</a:t>
            </a:r>
            <a:r>
              <a:rPr lang="en-GB" b="0" dirty="0" smtClean="0"/>
              <a:t> 2011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BD5FC-06D3-441A-A7C9-54CF9F6D6BA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eaLnBrk="1" hangingPunct="1">
              <a:lnSpc>
                <a:spcPct val="90000"/>
              </a:lnSpc>
              <a:buNone/>
            </a:pPr>
            <a:endParaRPr lang="en-GB" sz="1400" dirty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 smtClean="0"/>
              <a:t>Deliver more cost-effective services across our practices</a:t>
            </a:r>
          </a:p>
          <a:p>
            <a:pPr lvl="2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dirty="0" smtClean="0"/>
              <a:t>Joint procurement</a:t>
            </a:r>
          </a:p>
          <a:p>
            <a:pPr lvl="2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dirty="0" smtClean="0"/>
              <a:t>Mutual services</a:t>
            </a:r>
          </a:p>
          <a:p>
            <a:pPr lvl="3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dirty="0" smtClean="0"/>
              <a:t>Payroll</a:t>
            </a:r>
          </a:p>
          <a:p>
            <a:pPr lvl="3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dirty="0" smtClean="0"/>
              <a:t>Practice management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GB" sz="1400" dirty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 smtClean="0"/>
              <a:t>Mutual practice support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GB" sz="1400" dirty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 smtClean="0"/>
              <a:t>Delivering more services in general practice, e.g.</a:t>
            </a:r>
            <a:endParaRPr lang="en-GB" sz="2800" dirty="0"/>
          </a:p>
          <a:p>
            <a:pPr lvl="2" indent="-342900">
              <a:buFont typeface="Arial" pitchFamily="34" charset="0"/>
              <a:buChar char="•"/>
            </a:pPr>
            <a:r>
              <a:rPr lang="en-GB" sz="2400" dirty="0" smtClean="0"/>
              <a:t>Community services</a:t>
            </a:r>
          </a:p>
          <a:p>
            <a:pPr lvl="2" indent="-342900">
              <a:buFont typeface="Arial" pitchFamily="34" charset="0"/>
              <a:buChar char="•"/>
            </a:pPr>
            <a:r>
              <a:rPr lang="en-GB" sz="2400" dirty="0" smtClean="0"/>
              <a:t>anticoagulation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Bury GP Federation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95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What?  </a:t>
            </a:r>
            <a:r>
              <a:rPr lang="en-US" b="0" dirty="0" smtClean="0"/>
              <a:t>Development phase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979" y="1075765"/>
            <a:ext cx="8410074" cy="5161547"/>
          </a:xfrm>
        </p:spPr>
        <p:txBody>
          <a:bodyPr/>
          <a:lstStyle/>
          <a:p>
            <a:r>
              <a:rPr lang="en-US" sz="2400" b="1" dirty="0" smtClean="0"/>
              <a:t>Shareholder conditions:</a:t>
            </a:r>
          </a:p>
          <a:p>
            <a:pPr marL="971550" lvl="1" indent="-571500">
              <a:buFont typeface="Arial"/>
              <a:buChar char="•"/>
            </a:pPr>
            <a:r>
              <a:rPr lang="en-US" sz="2400" dirty="0" smtClean="0"/>
              <a:t>Loan per head registered population = 99p</a:t>
            </a:r>
          </a:p>
          <a:p>
            <a:pPr marL="971550" lvl="1" indent="-571500">
              <a:buFont typeface="Arial"/>
              <a:buChar char="•"/>
            </a:pPr>
            <a:r>
              <a:rPr lang="en-US" sz="2400" dirty="0" smtClean="0"/>
              <a:t>Share cost per registered patient = 1p</a:t>
            </a:r>
          </a:p>
          <a:p>
            <a:pPr marL="971550" lvl="1" indent="-571500">
              <a:buFont typeface="Arial"/>
              <a:buChar char="•"/>
            </a:pPr>
            <a:r>
              <a:rPr lang="en-US" sz="2400" dirty="0" smtClean="0"/>
              <a:t>Sign-up to shareholder agreement</a:t>
            </a:r>
          </a:p>
          <a:p>
            <a:pPr marL="971550" lvl="1" indent="-571500">
              <a:buFont typeface="Arial"/>
              <a:buChar char="•"/>
            </a:pPr>
            <a:r>
              <a:rPr lang="en-US" sz="2400" dirty="0" smtClean="0"/>
              <a:t>Non-competition clauses</a:t>
            </a:r>
            <a:endParaRPr lang="en-US" sz="2400" dirty="0"/>
          </a:p>
          <a:p>
            <a:pPr marL="571500" indent="-571500">
              <a:buFont typeface="Arial"/>
              <a:buChar char="•"/>
            </a:pPr>
            <a:endParaRPr lang="en-US" sz="1200" dirty="0" smtClean="0"/>
          </a:p>
          <a:p>
            <a:pPr marL="358775" indent="-358775">
              <a:buFont typeface="Arial"/>
              <a:buChar char="•"/>
            </a:pPr>
            <a:r>
              <a:rPr lang="en-US" sz="2400" b="1" dirty="0" smtClean="0"/>
              <a:t>26 practices took shareholdings initially</a:t>
            </a:r>
          </a:p>
          <a:p>
            <a:pPr marL="971550" lvl="1" indent="-571500">
              <a:buFont typeface="Arial"/>
              <a:buChar char="•"/>
            </a:pPr>
            <a:r>
              <a:rPr lang="en-US" sz="2400" dirty="0" smtClean="0"/>
              <a:t>Range from 2,000 to 10,500</a:t>
            </a:r>
          </a:p>
          <a:p>
            <a:pPr marL="971550" lvl="1" indent="-571500">
              <a:buFont typeface="Arial"/>
              <a:buChar char="•"/>
            </a:pPr>
            <a:r>
              <a:rPr lang="en-US" sz="2400" dirty="0" smtClean="0"/>
              <a:t>Company acquired £156,000 in loan capital</a:t>
            </a:r>
          </a:p>
          <a:p>
            <a:pPr marL="0" indent="0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3200" b="1" i="1" dirty="0" smtClean="0"/>
              <a:t>Currently 28 of 30 practices are in the Federation</a:t>
            </a:r>
          </a:p>
          <a:p>
            <a:pPr marL="0" indent="0" algn="ctr">
              <a:buNone/>
            </a:pPr>
            <a:r>
              <a:rPr lang="en-US" sz="3200" b="1" i="1" dirty="0" smtClean="0"/>
              <a:t>…other 2 looking to join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Bury GP Federation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BD5FC-06D3-441A-A7C9-54CF9F6D6BA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98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What?  </a:t>
            </a:r>
            <a:r>
              <a:rPr lang="en-US" b="0" dirty="0" smtClean="0"/>
              <a:t>Development Phase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Structure:</a:t>
            </a:r>
            <a:endParaRPr lang="en-US" sz="1000" b="1" dirty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2400" dirty="0" smtClean="0"/>
              <a:t>Final structure agreed – September 2012</a:t>
            </a:r>
          </a:p>
          <a:p>
            <a:endParaRPr lang="en-US" sz="1600" dirty="0"/>
          </a:p>
          <a:p>
            <a:r>
              <a:rPr lang="en-US" sz="2400" dirty="0"/>
              <a:t>Company registered at Companies House in November 2012</a:t>
            </a:r>
            <a:endParaRPr lang="en-US" sz="14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2400" dirty="0" smtClean="0"/>
              <a:t>Initial Board February 2013</a:t>
            </a:r>
          </a:p>
          <a:p>
            <a:endParaRPr lang="en-US" sz="1600" dirty="0"/>
          </a:p>
          <a:p>
            <a:r>
              <a:rPr lang="en-US" sz="2400" dirty="0" smtClean="0"/>
              <a:t>Board Revised 2014</a:t>
            </a:r>
          </a:p>
          <a:p>
            <a:endParaRPr lang="en-US" sz="1600" dirty="0"/>
          </a:p>
          <a:p>
            <a:r>
              <a:rPr lang="en-US" sz="2400" dirty="0" smtClean="0"/>
              <a:t>Board structure remains under review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Bury GP Federation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BD5FC-06D3-441A-A7C9-54CF9F6D6BA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22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FYFV &amp; Partnerships - 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Five Year Forward View published October 14</a:t>
            </a:r>
          </a:p>
          <a:p>
            <a:endParaRPr lang="en-GB" sz="1200" dirty="0"/>
          </a:p>
          <a:p>
            <a:r>
              <a:rPr lang="en-GB" sz="2400" dirty="0" smtClean="0"/>
              <a:t>Outline for how we need to do things differently and test different models</a:t>
            </a:r>
          </a:p>
          <a:p>
            <a:endParaRPr lang="en-GB" sz="1200" dirty="0"/>
          </a:p>
          <a:p>
            <a:r>
              <a:rPr lang="en-GB" sz="2400" dirty="0" smtClean="0"/>
              <a:t>Future founded on list-based general practice but ………..</a:t>
            </a:r>
          </a:p>
          <a:p>
            <a:endParaRPr lang="en-GB" sz="1200" dirty="0"/>
          </a:p>
          <a:p>
            <a:r>
              <a:rPr lang="en-GB" sz="2400" dirty="0" smtClean="0"/>
              <a:t>Foundation Trusts eager to engage with/acquire general practices – some motivated by appetite to improve integration – some by desire to expand to protect their future in an increasingly competitive and cost-constrained market</a:t>
            </a:r>
          </a:p>
          <a:p>
            <a:endParaRPr lang="en-GB" sz="1200" dirty="0"/>
          </a:p>
          <a:p>
            <a:r>
              <a:rPr lang="en-GB" sz="2400" dirty="0" smtClean="0"/>
              <a:t>Alliances, joint ventures and partnerships likely to deliver more equal relationships and long term security than ownership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Bury GP Federation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BD5FC-06D3-441A-A7C9-54CF9F6D6BA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78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24570</TotalTime>
  <Words>534</Words>
  <Application>Microsoft Office PowerPoint</Application>
  <PresentationFormat>On-screen Show (4:3)</PresentationFormat>
  <Paragraphs>136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Mangal</vt:lpstr>
      <vt:lpstr>Office Theme</vt:lpstr>
      <vt:lpstr>Bury GP Federation </vt:lpstr>
      <vt:lpstr>PowerPoint Presentation</vt:lpstr>
      <vt:lpstr>Bury – Greater Manchester</vt:lpstr>
      <vt:lpstr>Bury – Greater Manchester</vt:lpstr>
      <vt:lpstr>Why Federate? What are the issues Primary Care face</vt:lpstr>
      <vt:lpstr>What?  Original intentions - 2011</vt:lpstr>
      <vt:lpstr>What?  Development phase</vt:lpstr>
      <vt:lpstr>What?  Development Phase</vt:lpstr>
      <vt:lpstr>FYFV &amp; Partnerships - Vision</vt:lpstr>
      <vt:lpstr>FYFV &amp; Partnerships in practice</vt:lpstr>
      <vt:lpstr>Lessons we’ve learned</vt:lpstr>
      <vt:lpstr>Bury GP Federation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Armstrong</dc:creator>
  <cp:lastModifiedBy>LMCExecutive</cp:lastModifiedBy>
  <cp:revision>700</cp:revision>
  <cp:lastPrinted>2014-05-14T10:43:33Z</cp:lastPrinted>
  <dcterms:created xsi:type="dcterms:W3CDTF">2012-06-21T08:23:35Z</dcterms:created>
  <dcterms:modified xsi:type="dcterms:W3CDTF">2017-10-24T11:19:56Z</dcterms:modified>
</cp:coreProperties>
</file>